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89" r:id="rId3"/>
    <p:sldId id="290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CC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6868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llamo __________ 	    </a:t>
            </a:r>
            <a:r>
              <a:rPr lang="en-US" altLang="en-US" sz="360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602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</a:t>
            </a:r>
            <a:r>
              <a:rPr lang="en-US" altLang="en-US" sz="3600">
                <a:solidFill>
                  <a:schemeClr val="folHlink"/>
                </a:solidFill>
              </a:rPr>
              <a:t>el </a:t>
            </a:r>
            <a:r>
              <a:rPr lang="en-US" altLang="en-US" sz="3600" smtClean="0">
                <a:solidFill>
                  <a:schemeClr val="folHlink"/>
                </a:solidFill>
              </a:rPr>
              <a:t>10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junio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2016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991600" cy="5334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73a: </a:t>
            </a:r>
            <a:r>
              <a:rPr lang="es-ES_tradnl" altLang="en-US" sz="2800" dirty="0"/>
              <a:t>¿Cómo terminamos el repaso </a:t>
            </a:r>
            <a:r>
              <a:rPr lang="es-ES_tradnl" altLang="en-US" sz="2800" dirty="0" smtClean="0"/>
              <a:t>para </a:t>
            </a:r>
            <a:r>
              <a:rPr lang="es-ES_tradnl" altLang="en-US" sz="2800" u="sng" dirty="0" err="1" smtClean="0"/>
              <a:t>Quiz</a:t>
            </a:r>
            <a:r>
              <a:rPr lang="es-ES_tradnl" altLang="en-US" sz="2800" u="sng" dirty="0" smtClean="0"/>
              <a:t> 4/5</a:t>
            </a:r>
            <a:r>
              <a:rPr lang="es-ES_tradnl" altLang="en-US" sz="2800" u="sng" dirty="0"/>
              <a:t>: </a:t>
            </a:r>
            <a:r>
              <a:rPr lang="es-ES_tradnl" altLang="en-US" sz="2800" u="sng" dirty="0" smtClean="0"/>
              <a:t>Cap. 3 </a:t>
            </a:r>
            <a:r>
              <a:rPr lang="es-ES_tradnl" altLang="en-US" sz="2800" dirty="0" smtClean="0"/>
              <a:t>del </a:t>
            </a:r>
            <a:r>
              <a:rPr lang="es-ES_tradnl" altLang="en-US" sz="2800" dirty="0" err="1" smtClean="0"/>
              <a:t>miercoles</a:t>
            </a:r>
            <a:r>
              <a:rPr lang="es-ES_tradnl" altLang="en-US" sz="2800" dirty="0" smtClean="0"/>
              <a:t>?</a:t>
            </a:r>
            <a:endParaRPr lang="es-ES_tradnl" altLang="en-US" sz="2800" dirty="0"/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sz="2800" dirty="0"/>
              <a:t>Use </a:t>
            </a:r>
            <a:r>
              <a:rPr lang="es-ES_tradnl" altLang="en-US" sz="2800" dirty="0" err="1"/>
              <a:t>either</a:t>
            </a:r>
            <a:r>
              <a:rPr lang="es-ES_tradnl" altLang="en-US" sz="2800" dirty="0"/>
              <a:t> </a:t>
            </a:r>
            <a:r>
              <a:rPr lang="es-ES_tradnl" altLang="en-US" sz="2800" u="sng" dirty="0"/>
              <a:t>“A”+ </a:t>
            </a:r>
            <a:r>
              <a:rPr lang="es-ES_tradnl" altLang="en-US" sz="2800" u="sng" dirty="0" err="1"/>
              <a:t>definate</a:t>
            </a:r>
            <a:r>
              <a:rPr lang="es-ES_tradnl" altLang="en-US" sz="2800" u="sng" dirty="0"/>
              <a:t> </a:t>
            </a:r>
            <a:r>
              <a:rPr lang="es-ES_tradnl" altLang="en-US" sz="2800" u="sng" dirty="0" err="1"/>
              <a:t>article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u="sng" dirty="0"/>
              <a:t>“de” + </a:t>
            </a:r>
            <a:r>
              <a:rPr lang="es-ES_tradnl" altLang="en-US" sz="2800" u="sng" dirty="0" err="1"/>
              <a:t>definate</a:t>
            </a:r>
            <a:r>
              <a:rPr lang="es-ES_tradnl" altLang="en-US" sz="2800" u="sng" dirty="0"/>
              <a:t> </a:t>
            </a:r>
            <a:r>
              <a:rPr lang="es-ES_tradnl" altLang="en-US" sz="2800" u="sng" dirty="0" err="1"/>
              <a:t>article</a:t>
            </a:r>
            <a:r>
              <a:rPr lang="es-ES_tradnl" altLang="en-US" sz="2800" u="sng" dirty="0"/>
              <a:t>.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err="1"/>
              <a:t>Hector</a:t>
            </a:r>
            <a:r>
              <a:rPr lang="es-ES_tradnl" altLang="en-US" sz="2800" dirty="0"/>
              <a:t> va _______ clase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El libro es _______ Sra. Smith.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Los alumnos escuchan _______ profesor.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Las chicas son amigas _________ alumna nueva.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Luisa mira ________ muchacho guapo.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I- </a:t>
            </a:r>
            <a:r>
              <a:rPr lang="es-ES_tradnl" dirty="0" smtClean="0"/>
              <a:t>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to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colegio)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7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smtClean="0">
                <a:solidFill>
                  <a:srgbClr val="008000"/>
                </a:solidFill>
              </a:rPr>
              <a:t>II-</a:t>
            </a:r>
            <a:r>
              <a:rPr lang="en-US" sz="2800" smtClean="0"/>
              <a:t> </a:t>
            </a:r>
            <a:r>
              <a:rPr lang="en-US" sz="2800" dirty="0" smtClean="0"/>
              <a:t>Copy and choose the correct completion for each.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	 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         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 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Clr>
                <a:srgbClr val="FFC000"/>
              </a:buClr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59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008000"/>
                </a:solidFill>
              </a:rPr>
              <a:t>Repaso</a:t>
            </a:r>
            <a:r>
              <a:rPr lang="en-US" altLang="en-US" sz="4000" dirty="0">
                <a:solidFill>
                  <a:srgbClr val="008000"/>
                </a:solidFill>
              </a:rPr>
              <a:t> de </a:t>
            </a:r>
            <a:r>
              <a:rPr lang="en-US" altLang="en-US" sz="4000" dirty="0" err="1">
                <a:solidFill>
                  <a:srgbClr val="008000"/>
                </a:solidFill>
              </a:rPr>
              <a:t>las</a:t>
            </a:r>
            <a:r>
              <a:rPr lang="en-US" altLang="en-US" sz="4000" dirty="0">
                <a:solidFill>
                  <a:srgbClr val="008000"/>
                </a:solidFill>
              </a:rPr>
              <a:t> CONTRACCIONES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What does “A” mean?</a:t>
            </a:r>
          </a:p>
          <a:p>
            <a:pPr>
              <a:lnSpc>
                <a:spcPct val="90000"/>
              </a:lnSpc>
            </a:pPr>
            <a:r>
              <a:rPr lang="en-US" altLang="en-US"/>
              <a:t>What does “De” mean?</a:t>
            </a:r>
          </a:p>
          <a:p>
            <a:pPr>
              <a:lnSpc>
                <a:spcPct val="90000"/>
              </a:lnSpc>
            </a:pPr>
            <a:r>
              <a:rPr lang="en-US" altLang="en-US"/>
              <a:t>What are the definate articles in Spanish?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El</a:t>
            </a: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Las</a:t>
            </a:r>
            <a:endParaRPr lang="en-US" altLang="en-US"/>
          </a:p>
          <a:p>
            <a:pPr>
              <a:lnSpc>
                <a:spcPct val="90000"/>
              </a:lnSpc>
            </a:pPr>
            <a:r>
              <a:rPr lang="en-US" altLang="en-US"/>
              <a:t>What do they mean in English?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800600" y="1295400"/>
            <a:ext cx="2212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To , toward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0" y="1858963"/>
            <a:ext cx="18748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of , about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477000" y="50292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229600" cy="655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</a:t>
            </a:r>
            <a:r>
              <a:rPr lang="en-US" altLang="en-US" b="1">
                <a:solidFill>
                  <a:srgbClr val="FF0000"/>
                </a:solidFill>
              </a:rPr>
              <a:t>a</a:t>
            </a:r>
            <a:r>
              <a:rPr lang="en-US" altLang="en-US"/>
              <a:t> or </a:t>
            </a:r>
            <a:r>
              <a:rPr lang="en-US" altLang="en-US" b="1">
                <a:solidFill>
                  <a:srgbClr val="FF0000"/>
                </a:solidFill>
              </a:rPr>
              <a:t>de</a:t>
            </a:r>
            <a:r>
              <a:rPr lang="en-US" altLang="en-US"/>
              <a:t> precedes the definite article </a:t>
            </a:r>
            <a:r>
              <a:rPr lang="en-US" altLang="en-US" b="1">
                <a:solidFill>
                  <a:srgbClr val="008000"/>
                </a:solidFill>
              </a:rPr>
              <a:t>el</a:t>
            </a:r>
            <a:r>
              <a:rPr lang="en-US" altLang="en-US"/>
              <a:t>, the two words combine to form a contraction. That is, two words become one.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Personal</a:t>
            </a:r>
            <a:r>
              <a:rPr lang="en-US" altLang="en-US">
                <a:solidFill>
                  <a:srgbClr val="008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:  You use a “personal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” when whatever action is ocurring is directed to a person.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>
                <a:latin typeface="Times New Roman" pitchFamily="18" charset="0"/>
              </a:rPr>
              <a:t>For Example:</a:t>
            </a:r>
            <a:r>
              <a:rPr lang="en-US" altLang="en-US" i="1"/>
              <a:t> </a:t>
            </a:r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   </a:t>
            </a:r>
            <a:r>
              <a:rPr lang="en-US" altLang="en-US" sz="2800">
                <a:solidFill>
                  <a:srgbClr val="CC0099"/>
                </a:solidFill>
              </a:rPr>
              <a:t>la profesora</a:t>
            </a:r>
            <a:r>
              <a:rPr lang="en-US" altLang="en-US" sz="2800"/>
              <a:t>.</a:t>
            </a:r>
          </a:p>
          <a:p>
            <a:pPr lvl="2" algn="ctr">
              <a:lnSpc>
                <a:spcPct val="90000"/>
              </a:lnSpc>
            </a:pPr>
            <a:endParaRPr lang="en-US" altLang="en-US" sz="2800"/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</a:t>
            </a:r>
            <a:r>
              <a:rPr lang="en-US" altLang="en-US" sz="2800">
                <a:solidFill>
                  <a:srgbClr val="CC0099"/>
                </a:solidFill>
              </a:rPr>
              <a:t>la fotografia</a:t>
            </a:r>
            <a:r>
              <a:rPr lang="en-US" altLang="en-US" sz="2800"/>
              <a:t>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4191000" y="47244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5867400" y="48006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410200" y="4403725"/>
            <a:ext cx="107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343400" y="48768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4724400" y="48768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572000" y="510540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810000" y="5486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4267200" y="5791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5791200" y="57912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402263" y="5470525"/>
            <a:ext cx="1074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570413" y="4967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95800" y="4495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495800" y="5943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6482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7487</TotalTime>
  <Words>256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      Clase 602 La fecha es el 10 de junio del 2016</vt:lpstr>
      <vt:lpstr>Practica</vt:lpstr>
      <vt:lpstr>Practica</vt:lpstr>
      <vt:lpstr>Repaso de las CONTRACCIONES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43</cp:revision>
  <cp:lastPrinted>2016-05-31T14:55:04Z</cp:lastPrinted>
  <dcterms:created xsi:type="dcterms:W3CDTF">2011-11-18T04:27:42Z</dcterms:created>
  <dcterms:modified xsi:type="dcterms:W3CDTF">2016-06-10T19:22:35Z</dcterms:modified>
</cp:coreProperties>
</file>